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61263" cy="10693400"/>
  <p:notesSz cx="6858000" cy="9144000"/>
  <p:defaultTextStyle>
    <a:defPPr>
      <a:defRPr lang="zh-TW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C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深色樣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09" autoAdjust="0"/>
  </p:normalViewPr>
  <p:slideViewPr>
    <p:cSldViewPr>
      <p:cViewPr>
        <p:scale>
          <a:sx n="125" d="100"/>
          <a:sy n="125" d="100"/>
        </p:scale>
        <p:origin x="850" y="-86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47167-9B20-4914-91EE-5CC5BA5E6B6B}" type="datetimeFigureOut">
              <a:rPr lang="zh-TW" altLang="en-US" smtClean="0"/>
              <a:t>2024/5/8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E0A27-5212-4313-B549-482F2B113D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7887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E0A27-5212-4313-B549-482F2B113D55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5260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E:\Shao_Lee\++\Thermal\7.OTHERS\product sheet\未命名-1-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" y="18108"/>
            <a:ext cx="7560000" cy="10693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0210" y="-63308"/>
            <a:ext cx="7596000" cy="1193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5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5161" y="9051006"/>
            <a:ext cx="434275" cy="166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6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85000" y="4270691"/>
            <a:ext cx="3175000" cy="550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4102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E:\Shao_Lee\++\Thermal\7.OTHERS\product sheet\未命名-1-0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93" y="-6351"/>
            <a:ext cx="7566025" cy="1069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Shao_Lee\++\Thermal\7.OTHERS\product sheet\未命名-1-0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25" y="450156"/>
            <a:ext cx="6584950" cy="159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E:\Shao_Lee\++\Thermal\7.OTHERS\product sheet\未命名-1-09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" y="10382498"/>
            <a:ext cx="7560000" cy="31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0907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104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78065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5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7806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9EDC7-1D5A-430F-A79D-3D2B2607780C}" type="datetimeFigureOut">
              <a:rPr lang="zh-TW" altLang="en-US" smtClean="0"/>
              <a:t>2024/5/8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5418907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23348-3F9E-4C41-B368-8DACFDEFA2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517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3"/>
          <p:cNvSpPr txBox="1">
            <a:spLocks noChangeArrowheads="1"/>
          </p:cNvSpPr>
          <p:nvPr/>
        </p:nvSpPr>
        <p:spPr>
          <a:xfrm>
            <a:off x="3678198" y="1530276"/>
            <a:ext cx="3356796" cy="1979344"/>
          </a:xfrm>
          <a:prstGeom prst="rect">
            <a:avLst/>
          </a:prstGeom>
        </p:spPr>
        <p:txBody>
          <a:bodyPr>
            <a:noAutofit/>
          </a:bodyPr>
          <a:lstStyle>
            <a:lvl1pPr marL="373384" indent="-373384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8998" indent="-311153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44613" indent="-248923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42458" indent="-248923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40303" indent="-248923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8148" indent="-248923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993" indent="-248923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838" indent="-248923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1683" indent="-248923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zh-CN" altLang="en-US" sz="1200" dirty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延</a:t>
            </a:r>
            <a:r>
              <a:rPr lang="zh-CN" altLang="en-US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续莫比乌斯高性能风扇系列</a:t>
            </a:r>
            <a:r>
              <a:rPr lang="en-US" altLang="zh-CN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, </a:t>
            </a:r>
            <a:r>
              <a:rPr lang="zh-CN" altLang="en-US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酷</a:t>
            </a:r>
            <a:r>
              <a:rPr lang="zh-CN" altLang="en-US" sz="1200" dirty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冷</a:t>
            </a:r>
            <a:r>
              <a:rPr lang="zh-CN" altLang="en-US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至尊再添新</a:t>
            </a:r>
            <a:r>
              <a:rPr lang="zh-CN" altLang="en-US" sz="1200" dirty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品高端风扇</a:t>
            </a:r>
            <a:r>
              <a:rPr lang="en-US" altLang="zh-CN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–</a:t>
            </a:r>
            <a:r>
              <a:rPr lang="zh-CN" altLang="en-US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莫比乌斯</a:t>
            </a:r>
            <a:r>
              <a:rPr lang="en-US" altLang="zh-CN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120</a:t>
            </a:r>
            <a:r>
              <a:rPr lang="zh-CN" altLang="en-US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黑色版</a:t>
            </a:r>
            <a:r>
              <a:rPr lang="en-US" altLang="zh-CN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. </a:t>
            </a:r>
            <a:r>
              <a:rPr lang="zh-CN" altLang="en-US" sz="1200" dirty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依旧</a:t>
            </a:r>
            <a:r>
              <a:rPr lang="zh-CN" altLang="en-US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采用环形</a:t>
            </a:r>
            <a:r>
              <a:rPr lang="zh-CN" altLang="en-US" sz="1200" dirty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扇叶</a:t>
            </a:r>
            <a:r>
              <a:rPr lang="zh-CN" altLang="en-US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设计</a:t>
            </a:r>
            <a:r>
              <a:rPr lang="en-US" altLang="zh-CN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,</a:t>
            </a:r>
            <a:r>
              <a:rPr lang="zh-CN" altLang="en-US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具有更好的刚性结构</a:t>
            </a:r>
            <a:r>
              <a:rPr lang="en-US" altLang="zh-CN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, </a:t>
            </a:r>
            <a:r>
              <a:rPr lang="zh-CN" altLang="en-US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有效减少震动</a:t>
            </a:r>
            <a:r>
              <a:rPr lang="en-US" altLang="zh-CN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, </a:t>
            </a:r>
            <a:r>
              <a:rPr lang="zh-CN" altLang="en-US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让风扇能够更稳定更顺畅地运行</a:t>
            </a:r>
            <a:r>
              <a:rPr lang="en-US" altLang="zh-CN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. </a:t>
            </a:r>
            <a:r>
              <a:rPr lang="zh-CN" altLang="en-US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倾</a:t>
            </a:r>
            <a:r>
              <a:rPr lang="zh-CN" altLang="en-US" sz="1200" dirty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斜的内框架轮辋具有倒角的侧通风</a:t>
            </a:r>
            <a:r>
              <a:rPr lang="zh-CN" altLang="en-US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口</a:t>
            </a:r>
            <a:r>
              <a:rPr lang="en-US" altLang="zh-CN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, 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eko" panose="02000000000000000000"/>
                <a:ea typeface="微軟正黑體" panose="020B0604030504040204" pitchFamily="34" charset="-120"/>
                <a:cs typeface="Teko SemiBold" panose="02000000000000000000" pitchFamily="2" charset="0"/>
              </a:rPr>
              <a:t>使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eko" panose="02000000000000000000"/>
                <a:ea typeface="微軟正黑體" panose="020B0604030504040204" pitchFamily="34" charset="-120"/>
                <a:cs typeface="Teko SemiBold" panose="02000000000000000000" pitchFamily="2" charset="0"/>
              </a:rPr>
              <a:t>风量更大</a:t>
            </a: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eko" panose="02000000000000000000"/>
                <a:ea typeface="微軟正黑體" panose="020B0604030504040204" pitchFamily="34" charset="-120"/>
                <a:cs typeface="Teko SemiBold" panose="02000000000000000000" pitchFamily="2" charset="0"/>
              </a:rPr>
              <a:t>,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eko" panose="02000000000000000000"/>
                <a:ea typeface="微軟正黑體" panose="020B0604030504040204" pitchFamily="34" charset="-120"/>
                <a:cs typeface="Teko SemiBold" panose="02000000000000000000" pitchFamily="2" charset="0"/>
              </a:rPr>
              <a:t>强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eko" panose="02000000000000000000"/>
                <a:ea typeface="微軟正黑體" panose="020B0604030504040204" pitchFamily="34" charset="-120"/>
                <a:cs typeface="Teko SemiBold" panose="02000000000000000000" pitchFamily="2" charset="0"/>
              </a:rPr>
              <a:t>劲的风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eko" panose="02000000000000000000"/>
                <a:ea typeface="微軟正黑體" panose="020B0604030504040204" pitchFamily="34" charset="-120"/>
                <a:cs typeface="Teko SemiBold" panose="02000000000000000000" pitchFamily="2" charset="0"/>
              </a:rPr>
              <a:t>压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eko" panose="02000000000000000000"/>
                <a:ea typeface="微軟正黑體" panose="020B0604030504040204" pitchFamily="34" charset="-120"/>
                <a:cs typeface="Teko SemiBold" panose="02000000000000000000" pitchFamily="2" charset="0"/>
              </a:rPr>
              <a:t>促进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eko" panose="02000000000000000000"/>
                <a:ea typeface="微軟正黑體" panose="020B0604030504040204" pitchFamily="34" charset="-120"/>
                <a:cs typeface="Teko SemiBold" panose="02000000000000000000" pitchFamily="2" charset="0"/>
              </a:rPr>
              <a:t>不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eko" panose="02000000000000000000"/>
                <a:ea typeface="微軟正黑體" panose="020B0604030504040204" pitchFamily="34" charset="-120"/>
                <a:cs typeface="Teko SemiBold" panose="02000000000000000000" pitchFamily="2" charset="0"/>
              </a:rPr>
              <a:t>流通的气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eko" panose="02000000000000000000"/>
                <a:ea typeface="微軟正黑體" panose="020B0604030504040204" pitchFamily="34" charset="-120"/>
                <a:cs typeface="Teko SemiBold" panose="02000000000000000000" pitchFamily="2" charset="0"/>
              </a:rPr>
              <a:t>流输出</a:t>
            </a: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eko" panose="02000000000000000000"/>
                <a:ea typeface="微軟正黑體" panose="020B0604030504040204" pitchFamily="34" charset="-120"/>
                <a:cs typeface="Teko SemiBold" panose="02000000000000000000" pitchFamily="2" charset="0"/>
              </a:rPr>
              <a:t>. 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eko" panose="02000000000000000000"/>
                <a:ea typeface="微軟正黑體" panose="020B0604030504040204" pitchFamily="34" charset="-120"/>
                <a:cs typeface="Teko SemiBold" panose="02000000000000000000" pitchFamily="2" charset="0"/>
              </a:rPr>
              <a:t>此外</a:t>
            </a: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eko" panose="02000000000000000000"/>
                <a:ea typeface="微軟正黑體" panose="020B0604030504040204" pitchFamily="34" charset="-120"/>
                <a:cs typeface="Teko SemiBold" panose="02000000000000000000" pitchFamily="2" charset="0"/>
              </a:rPr>
              <a:t>, </a:t>
            </a:r>
            <a:r>
              <a:rPr lang="zh-CN" altLang="en-US" sz="1200" dirty="0">
                <a:latin typeface="Teko" panose="02000000000000000000"/>
                <a:ea typeface="微軟正黑體" panose="020B0604030504040204" pitchFamily="34" charset="-120"/>
                <a:cs typeface="Teko SemiBold" panose="02000000000000000000" pitchFamily="2" charset="0"/>
              </a:rPr>
              <a:t>噪音</a:t>
            </a:r>
            <a:r>
              <a:rPr lang="zh-CN" altLang="en-US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输出调</a:t>
            </a:r>
            <a:r>
              <a:rPr lang="zh-CN" altLang="en-US" sz="1200" dirty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至低于 </a:t>
            </a:r>
            <a:r>
              <a:rPr lang="en-US" altLang="zh-CN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6dBA</a:t>
            </a:r>
            <a:r>
              <a:rPr lang="zh-CN" altLang="en-US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的低噪音水平</a:t>
            </a:r>
            <a:r>
              <a:rPr lang="en-US" altLang="zh-CN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, </a:t>
            </a:r>
            <a:r>
              <a:rPr lang="zh-CN" altLang="en-US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旨在</a:t>
            </a:r>
            <a:r>
              <a:rPr lang="zh-CN" altLang="en-US" sz="1200" dirty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不牺牲性能的情况下获</a:t>
            </a:r>
            <a:r>
              <a:rPr lang="zh-CN" altLang="en-US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得最佳的静音效果</a:t>
            </a:r>
            <a:r>
              <a:rPr lang="en-US" altLang="zh-CN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. </a:t>
            </a:r>
            <a:r>
              <a:rPr lang="zh-CN" altLang="en-US" sz="1200" dirty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莫比乌斯</a:t>
            </a:r>
            <a:r>
              <a:rPr lang="zh-CN" altLang="en-US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系列</a:t>
            </a:r>
            <a:r>
              <a:rPr lang="zh-CN" altLang="en-US" sz="1200" dirty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风扇的设计旨在实</a:t>
            </a:r>
            <a:r>
              <a:rPr lang="zh-CN" altLang="en-US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现整机安</a:t>
            </a:r>
            <a:r>
              <a:rPr lang="zh-CN" altLang="en-US" sz="1200" dirty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静运</a:t>
            </a:r>
            <a:r>
              <a:rPr lang="zh-CN" altLang="en-US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行与卓越的</a:t>
            </a:r>
            <a:r>
              <a:rPr lang="zh-CN" altLang="en-US" sz="1200" dirty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散热</a:t>
            </a:r>
            <a:r>
              <a:rPr lang="zh-CN" altLang="en-US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能力</a:t>
            </a:r>
            <a:r>
              <a:rPr lang="zh-CN" altLang="en-US" sz="1200" dirty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的完美</a:t>
            </a:r>
            <a:r>
              <a:rPr lang="zh-CN" altLang="en-US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平衡</a:t>
            </a:r>
            <a:r>
              <a:rPr lang="en-US" altLang="zh-CN" sz="1200" dirty="0" smtClean="0">
                <a:latin typeface="Teko" panose="02000000000000000000"/>
                <a:ea typeface="微軟正黑體" panose="020B0604030504040204" pitchFamily="34" charset="-120"/>
                <a:cs typeface="Teko" panose="02000000000000000000" pitchFamily="2" charset="0"/>
              </a:rPr>
              <a:t>.</a:t>
            </a:r>
            <a:endParaRPr lang="zh-CN" altLang="en-US" sz="1200" dirty="0">
              <a:latin typeface="Teko" panose="02000000000000000000"/>
              <a:ea typeface="微軟正黑體" panose="020B0604030504040204" pitchFamily="34" charset="-120"/>
              <a:cs typeface="Teko" panose="02000000000000000000" pitchFamily="2" charset="0"/>
            </a:endParaRPr>
          </a:p>
          <a:p>
            <a:pPr marL="0" indent="0" fontAlgn="base">
              <a:buNone/>
            </a:pPr>
            <a:endParaRPr lang="en-US" altLang="zh-CN" sz="1400" dirty="0">
              <a:latin typeface="微軟正黑體" panose="020B0604030504040204" pitchFamily="34" charset="-120"/>
              <a:ea typeface="微軟正黑體" panose="020B0604030504040204" pitchFamily="34" charset="-120"/>
              <a:cs typeface="Teko" panose="02000000000000000000" pitchFamily="2" charset="0"/>
            </a:endParaRPr>
          </a:p>
          <a:p>
            <a:pPr marL="0" indent="0" fontAlgn="base">
              <a:buNone/>
            </a:pPr>
            <a:endParaRPr lang="zh-CN" altLang="en-US" sz="1400" dirty="0">
              <a:latin typeface="微軟正黑體" panose="020B0604030504040204" pitchFamily="34" charset="-120"/>
              <a:ea typeface="微軟正黑體" panose="020B0604030504040204" pitchFamily="34" charset="-120"/>
              <a:cs typeface="Teko" panose="02000000000000000000" pitchFamily="2" charset="0"/>
            </a:endParaRPr>
          </a:p>
          <a:p>
            <a:pPr marL="0" indent="0" fontAlgn="base">
              <a:buNone/>
            </a:pPr>
            <a:endParaRPr lang="zh-CN" altLang="en-US" sz="1400" dirty="0">
              <a:latin typeface="微軟正黑體" panose="020B0604030504040204" pitchFamily="34" charset="-120"/>
              <a:ea typeface="微軟正黑體" panose="020B0604030504040204" pitchFamily="34" charset="-120"/>
              <a:cs typeface="Teko" panose="02000000000000000000" pitchFamily="2" charset="0"/>
            </a:endParaRPr>
          </a:p>
          <a:p>
            <a:pPr marL="0" indent="0" fontAlgn="base">
              <a:buNone/>
            </a:pPr>
            <a:endParaRPr lang="zh-CN" altLang="en-US" sz="1400" dirty="0">
              <a:latin typeface="微軟正黑體" panose="020B0604030504040204" pitchFamily="34" charset="-120"/>
              <a:ea typeface="微軟正黑體" panose="020B0604030504040204" pitchFamily="34" charset="-120"/>
              <a:cs typeface="Teko" panose="02000000000000000000" pitchFamily="2" charset="0"/>
            </a:endParaRPr>
          </a:p>
          <a:p>
            <a:pPr marL="0" indent="0" fontAlgn="base">
              <a:buNone/>
            </a:pPr>
            <a:endParaRPr lang="zh-CN" altLang="en-US" sz="1400" dirty="0">
              <a:latin typeface="微軟正黑體" panose="020B0604030504040204" pitchFamily="34" charset="-120"/>
              <a:ea typeface="微軟正黑體" panose="020B0604030504040204" pitchFamily="34" charset="-120"/>
              <a:cs typeface="Teko" panose="02000000000000000000" pitchFamily="2" charset="0"/>
            </a:endParaRPr>
          </a:p>
          <a:p>
            <a:pPr marL="0" indent="0" fontAlgn="base">
              <a:buNone/>
            </a:pPr>
            <a:endParaRPr lang="nl-NL" altLang="zh-CN" sz="14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Teko" panose="02000000000000000000" pitchFamily="2" charset="0"/>
            </a:endParaRPr>
          </a:p>
          <a:p>
            <a:pPr marL="0" indent="0" fontAlgn="base">
              <a:buNone/>
            </a:pPr>
            <a:endParaRPr lang="nl-NL" altLang="zh-CN" sz="1100" dirty="0">
              <a:latin typeface="Teko" panose="02000000000000000000" pitchFamily="2" charset="0"/>
              <a:cs typeface="Teko" panose="02000000000000000000" pitchFamily="2" charset="0"/>
            </a:endParaRPr>
          </a:p>
          <a:p>
            <a:pPr marL="0" indent="0" fontAlgn="base">
              <a:buNone/>
            </a:pPr>
            <a:endParaRPr lang="en-US" altLang="zh-CN" sz="1100" dirty="0">
              <a:latin typeface="Teko" panose="02000000000000000000" pitchFamily="2" charset="0"/>
              <a:cs typeface="Teko" panose="02000000000000000000" pitchFamily="2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6254" y="4085301"/>
            <a:ext cx="3130178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30"/>
              </a:lnSpc>
            </a:pPr>
            <a:r>
              <a:rPr lang="zh-CN" altLang="en-US" sz="4000" spc="-100" dirty="0" smtClean="0">
                <a:solidFill>
                  <a:srgbClr val="63C2C4"/>
                </a:solidFill>
                <a:latin typeface="Teko" panose="02000000000000000000"/>
                <a:ea typeface="微軟正黑體" panose="020B0604030504040204" pitchFamily="34" charset="-120"/>
                <a:cs typeface="Teko SemiBold" panose="02000000000000000000" pitchFamily="2" charset="0"/>
              </a:rPr>
              <a:t>莫比乌斯</a:t>
            </a:r>
            <a:r>
              <a:rPr lang="en-US" altLang="zh-TW" sz="4000" spc="-100" dirty="0" smtClean="0">
                <a:solidFill>
                  <a:srgbClr val="63C2C4"/>
                </a:solidFill>
                <a:latin typeface="Teko" panose="02000000000000000000"/>
                <a:ea typeface="微軟正黑體" panose="020B0604030504040204" pitchFamily="34" charset="-120"/>
                <a:cs typeface="Teko SemiBold" panose="02000000000000000000" pitchFamily="2" charset="0"/>
              </a:rPr>
              <a:t> 120</a:t>
            </a:r>
            <a:r>
              <a:rPr lang="zh-CN" altLang="en-US" sz="4000" spc="-100" dirty="0" smtClean="0">
                <a:solidFill>
                  <a:srgbClr val="63C2C4"/>
                </a:solidFill>
                <a:latin typeface="Teko" panose="02000000000000000000"/>
                <a:ea typeface="微軟正黑體" panose="020B0604030504040204" pitchFamily="34" charset="-120"/>
                <a:cs typeface="Teko SemiBold" panose="02000000000000000000" pitchFamily="2" charset="0"/>
              </a:rPr>
              <a:t>黑色版</a:t>
            </a:r>
            <a:endParaRPr lang="en-US" altLang="zh-TW" sz="4000" spc="-100" dirty="0">
              <a:solidFill>
                <a:srgbClr val="63C2C4"/>
              </a:solidFill>
              <a:latin typeface="Teko" panose="02000000000000000000"/>
              <a:ea typeface="微軟正黑體" panose="020B0604030504040204" pitchFamily="34" charset="-120"/>
              <a:cs typeface="Teko SemiBold" panose="02000000000000000000" pitchFamily="2" charset="0"/>
            </a:endParaRPr>
          </a:p>
        </p:txBody>
      </p:sp>
      <p:sp>
        <p:nvSpPr>
          <p:cNvPr id="70" name="TextBox 23"/>
          <p:cNvSpPr txBox="1">
            <a:spLocks noChangeArrowheads="1"/>
          </p:cNvSpPr>
          <p:nvPr/>
        </p:nvSpPr>
        <p:spPr bwMode="auto">
          <a:xfrm>
            <a:off x="5446151" y="8037905"/>
            <a:ext cx="199282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9pPr>
          </a:lstStyle>
          <a:p>
            <a:pPr algn="ctr"/>
            <a:r>
              <a: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动态回油轴承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eko SemiBold" panose="02000000000000000000" pitchFamily="2" charset="0"/>
            </a:endParaRPr>
          </a:p>
        </p:txBody>
      </p:sp>
      <p:sp>
        <p:nvSpPr>
          <p:cNvPr id="76" name="TextBox 23"/>
          <p:cNvSpPr txBox="1">
            <a:spLocks noChangeArrowheads="1"/>
          </p:cNvSpPr>
          <p:nvPr/>
        </p:nvSpPr>
        <p:spPr bwMode="auto">
          <a:xfrm>
            <a:off x="3082863" y="8037906"/>
            <a:ext cx="19270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9pPr>
          </a:lstStyle>
          <a:p>
            <a:pPr algn="ctr"/>
            <a:r>
              <a: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加速的风压通风设计</a:t>
            </a:r>
            <a:endParaRPr lang="en-US" altLang="zh-CN" sz="1200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eko SemiBold" panose="02000000000000000000" pitchFamily="2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64574" y="8037906"/>
            <a:ext cx="19966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环</a:t>
            </a:r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形扇叶设计</a:t>
            </a:r>
            <a:r>
              <a:rPr lang="en-US" altLang="zh-CN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 </a:t>
            </a:r>
            <a:r>
              <a:rPr lang="en-US" altLang="zh-CN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(RBD)</a:t>
            </a:r>
          </a:p>
        </p:txBody>
      </p:sp>
      <p:sp>
        <p:nvSpPr>
          <p:cNvPr id="8" name="矩形 7"/>
          <p:cNvSpPr/>
          <p:nvPr/>
        </p:nvSpPr>
        <p:spPr>
          <a:xfrm>
            <a:off x="664574" y="8436026"/>
            <a:ext cx="1944216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9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an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连接扇叶设计提供更好的刚性结构</a:t>
            </a:r>
            <a:r>
              <a: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, 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有效地减少震动</a:t>
            </a:r>
            <a:r>
              <a: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, 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风扇能够更稳定顺畅地运</a:t>
            </a:r>
            <a:r>
              <a:rPr lang="zh-CN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行</a:t>
            </a:r>
            <a:r>
              <a:rPr lang="en-US" altLang="zh-CN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.</a:t>
            </a:r>
            <a:r>
              <a:rPr lang="en-US" altLang="zh-CN" sz="9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d </a:t>
            </a:r>
            <a:r>
              <a:rPr lang="en-US" altLang="zh-CN" sz="900" b="1" dirty="0">
                <a:solidFill>
                  <a:schemeClr val="bg1"/>
                </a:solidFill>
                <a:latin typeface="Teko SemiBold" panose="02000000000000000000" pitchFamily="2" charset="0"/>
                <a:cs typeface="Teko SemiBold" panose="02000000000000000000" pitchFamily="2" charset="0"/>
              </a:rPr>
              <a:t>dynamic fan rotation</a:t>
            </a:r>
            <a:endParaRPr lang="nl-NL" altLang="zh-CN" sz="900" dirty="0">
              <a:solidFill>
                <a:schemeClr val="tx1">
                  <a:lumMod val="75000"/>
                  <a:lumOff val="25000"/>
                </a:schemeClr>
              </a:solidFill>
              <a:latin typeface="Noto Sans" pitchFamily="34" charset="0"/>
              <a:ea typeface="Meiryo" pitchFamily="34" charset="-128"/>
              <a:cs typeface="Meiryo" pitchFamily="34" charset="-128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157254" y="8436026"/>
            <a:ext cx="186123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内部扇框边缘斜切的通风设计使风量更大</a:t>
            </a:r>
            <a:r>
              <a:rPr lang="en-US" altLang="zh-CN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,</a:t>
            </a:r>
            <a:r>
              <a:rPr lang="zh-CN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更强劲的风压降低不流通的气流</a:t>
            </a:r>
            <a:r>
              <a:rPr lang="en-US" altLang="zh-CN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.</a:t>
            </a:r>
            <a:endParaRPr lang="en-US" altLang="zh-CN" sz="900" b="1" dirty="0">
              <a:solidFill>
                <a:schemeClr val="bg1"/>
              </a:solidFill>
              <a:latin typeface="Teko SemiBold" panose="02000000000000000000" pitchFamily="2" charset="0"/>
              <a:cs typeface="Teko SemiBold" panose="02000000000000000000" pitchFamily="2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575056" y="8443044"/>
            <a:ext cx="188041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动</a:t>
            </a:r>
            <a:r>
              <a:rPr lang="zh-CN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态回油轴承设计能将油回流到密封轴承</a:t>
            </a:r>
            <a:r>
              <a:rPr lang="en-US" altLang="zh-CN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, </a:t>
            </a:r>
            <a:r>
              <a:rPr lang="zh-CN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以实现持续润滑并延长使用寿命</a:t>
            </a:r>
            <a:r>
              <a:rPr lang="en-US" altLang="zh-CN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.</a:t>
            </a:r>
            <a:endParaRPr lang="en-US" altLang="zh-CN" sz="100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eiryo" pitchFamily="34" charset="-128"/>
            </a:endParaRPr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DACFFB41-58BF-4728-83B5-1F56DC42EB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344" y="6779961"/>
            <a:ext cx="1717169" cy="923405"/>
          </a:xfrm>
          <a:prstGeom prst="rect">
            <a:avLst/>
          </a:prstGeom>
        </p:spPr>
      </p:pic>
      <p:grpSp>
        <p:nvGrpSpPr>
          <p:cNvPr id="18" name="群組 17">
            <a:extLst>
              <a:ext uri="{FF2B5EF4-FFF2-40B4-BE49-F238E27FC236}">
                <a16:creationId xmlns:a16="http://schemas.microsoft.com/office/drawing/2014/main" id="{029DD418-DB9F-4D13-B720-C86635D14820}"/>
              </a:ext>
            </a:extLst>
          </p:cNvPr>
          <p:cNvGrpSpPr/>
          <p:nvPr/>
        </p:nvGrpSpPr>
        <p:grpSpPr>
          <a:xfrm>
            <a:off x="3132559" y="6714852"/>
            <a:ext cx="1935996" cy="974007"/>
            <a:chOff x="1403729" y="2607698"/>
            <a:chExt cx="2713875" cy="1754053"/>
          </a:xfrm>
        </p:grpSpPr>
        <p:pic>
          <p:nvPicPr>
            <p:cNvPr id="19" name="圖片 18">
              <a:extLst>
                <a:ext uri="{FF2B5EF4-FFF2-40B4-BE49-F238E27FC236}">
                  <a16:creationId xmlns:a16="http://schemas.microsoft.com/office/drawing/2014/main" id="{E9A11F29-90A7-4A38-8DFF-5840B35CD1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086" t="20319" b="20975"/>
            <a:stretch/>
          </p:blipFill>
          <p:spPr>
            <a:xfrm>
              <a:off x="1738214" y="2659014"/>
              <a:ext cx="396545" cy="1602375"/>
            </a:xfrm>
            <a:prstGeom prst="rect">
              <a:avLst/>
            </a:prstGeom>
          </p:spPr>
        </p:pic>
        <p:sp>
          <p:nvSpPr>
            <p:cNvPr id="21" name="箭號: 向右 1">
              <a:extLst>
                <a:ext uri="{FF2B5EF4-FFF2-40B4-BE49-F238E27FC236}">
                  <a16:creationId xmlns:a16="http://schemas.microsoft.com/office/drawing/2014/main" id="{734794DB-0BA5-4FD2-B333-F4706A9EBDF0}"/>
                </a:ext>
              </a:extLst>
            </p:cNvPr>
            <p:cNvSpPr/>
            <p:nvPr/>
          </p:nvSpPr>
          <p:spPr>
            <a:xfrm>
              <a:off x="1403729" y="2886540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2" name="箭號: 向右 15">
              <a:extLst>
                <a:ext uri="{FF2B5EF4-FFF2-40B4-BE49-F238E27FC236}">
                  <a16:creationId xmlns:a16="http://schemas.microsoft.com/office/drawing/2014/main" id="{8FFF78E6-5955-40CF-8BA6-67A9AC26A962}"/>
                </a:ext>
              </a:extLst>
            </p:cNvPr>
            <p:cNvSpPr/>
            <p:nvPr/>
          </p:nvSpPr>
          <p:spPr>
            <a:xfrm>
              <a:off x="1405645" y="3126540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3" name="箭號: 向右 16">
              <a:extLst>
                <a:ext uri="{FF2B5EF4-FFF2-40B4-BE49-F238E27FC236}">
                  <a16:creationId xmlns:a16="http://schemas.microsoft.com/office/drawing/2014/main" id="{CFB986E7-17C4-4930-A98E-8C764FC5B625}"/>
                </a:ext>
              </a:extLst>
            </p:cNvPr>
            <p:cNvSpPr/>
            <p:nvPr/>
          </p:nvSpPr>
          <p:spPr>
            <a:xfrm>
              <a:off x="1403826" y="3375163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4" name="箭號: 向右 17">
              <a:extLst>
                <a:ext uri="{FF2B5EF4-FFF2-40B4-BE49-F238E27FC236}">
                  <a16:creationId xmlns:a16="http://schemas.microsoft.com/office/drawing/2014/main" id="{696D5620-BA03-4984-89C2-7A4FEC3FF465}"/>
                </a:ext>
              </a:extLst>
            </p:cNvPr>
            <p:cNvSpPr/>
            <p:nvPr/>
          </p:nvSpPr>
          <p:spPr>
            <a:xfrm>
              <a:off x="1403827" y="3619211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5" name="箭號: 向右 18">
              <a:extLst>
                <a:ext uri="{FF2B5EF4-FFF2-40B4-BE49-F238E27FC236}">
                  <a16:creationId xmlns:a16="http://schemas.microsoft.com/office/drawing/2014/main" id="{F0A509B6-A40C-4E56-AC4D-4F6A538C27E5}"/>
                </a:ext>
              </a:extLst>
            </p:cNvPr>
            <p:cNvSpPr/>
            <p:nvPr/>
          </p:nvSpPr>
          <p:spPr>
            <a:xfrm rot="1986725">
              <a:off x="1464680" y="2607698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6" name="箭號: 向右 19">
              <a:extLst>
                <a:ext uri="{FF2B5EF4-FFF2-40B4-BE49-F238E27FC236}">
                  <a16:creationId xmlns:a16="http://schemas.microsoft.com/office/drawing/2014/main" id="{98202D82-A5CF-4D6D-B88F-77BC971DC673}"/>
                </a:ext>
              </a:extLst>
            </p:cNvPr>
            <p:cNvSpPr/>
            <p:nvPr/>
          </p:nvSpPr>
          <p:spPr>
            <a:xfrm rot="19543181">
              <a:off x="1464357" y="4202383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7" name="箭號: 向右 20">
              <a:extLst>
                <a:ext uri="{FF2B5EF4-FFF2-40B4-BE49-F238E27FC236}">
                  <a16:creationId xmlns:a16="http://schemas.microsoft.com/office/drawing/2014/main" id="{207A5256-2411-4635-98AF-84E595BE5029}"/>
                </a:ext>
              </a:extLst>
            </p:cNvPr>
            <p:cNvSpPr/>
            <p:nvPr/>
          </p:nvSpPr>
          <p:spPr>
            <a:xfrm>
              <a:off x="1406143" y="3867834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8" name="箭號: 向右 21">
              <a:extLst>
                <a:ext uri="{FF2B5EF4-FFF2-40B4-BE49-F238E27FC236}">
                  <a16:creationId xmlns:a16="http://schemas.microsoft.com/office/drawing/2014/main" id="{7F3F67FD-5339-429B-99BB-39B81E911838}"/>
                </a:ext>
              </a:extLst>
            </p:cNvPr>
            <p:cNvSpPr/>
            <p:nvPr/>
          </p:nvSpPr>
          <p:spPr>
            <a:xfrm>
              <a:off x="2300231" y="2886540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9" name="箭號: 向右 22">
              <a:extLst>
                <a:ext uri="{FF2B5EF4-FFF2-40B4-BE49-F238E27FC236}">
                  <a16:creationId xmlns:a16="http://schemas.microsoft.com/office/drawing/2014/main" id="{ADAE04FE-EE19-4D94-A589-D77E55844DED}"/>
                </a:ext>
              </a:extLst>
            </p:cNvPr>
            <p:cNvSpPr/>
            <p:nvPr/>
          </p:nvSpPr>
          <p:spPr>
            <a:xfrm>
              <a:off x="2302147" y="3126540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0" name="箭號: 向右 25">
              <a:extLst>
                <a:ext uri="{FF2B5EF4-FFF2-40B4-BE49-F238E27FC236}">
                  <a16:creationId xmlns:a16="http://schemas.microsoft.com/office/drawing/2014/main" id="{5E17BFF9-04D9-428A-9AAC-C0CB044B7111}"/>
                </a:ext>
              </a:extLst>
            </p:cNvPr>
            <p:cNvSpPr/>
            <p:nvPr/>
          </p:nvSpPr>
          <p:spPr>
            <a:xfrm>
              <a:off x="2300328" y="3375163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1" name="箭號: 向右 26">
              <a:extLst>
                <a:ext uri="{FF2B5EF4-FFF2-40B4-BE49-F238E27FC236}">
                  <a16:creationId xmlns:a16="http://schemas.microsoft.com/office/drawing/2014/main" id="{96524134-17BA-454D-97BD-862DD3CCB550}"/>
                </a:ext>
              </a:extLst>
            </p:cNvPr>
            <p:cNvSpPr/>
            <p:nvPr/>
          </p:nvSpPr>
          <p:spPr>
            <a:xfrm>
              <a:off x="2300329" y="3619211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2" name="箭號: 向右 27">
              <a:extLst>
                <a:ext uri="{FF2B5EF4-FFF2-40B4-BE49-F238E27FC236}">
                  <a16:creationId xmlns:a16="http://schemas.microsoft.com/office/drawing/2014/main" id="{0F1897B6-CAED-4F53-A40B-14CB275B4CE8}"/>
                </a:ext>
              </a:extLst>
            </p:cNvPr>
            <p:cNvSpPr/>
            <p:nvPr/>
          </p:nvSpPr>
          <p:spPr>
            <a:xfrm>
              <a:off x="2302645" y="3867834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3" name="箭號: 向右 28">
              <a:extLst>
                <a:ext uri="{FF2B5EF4-FFF2-40B4-BE49-F238E27FC236}">
                  <a16:creationId xmlns:a16="http://schemas.microsoft.com/office/drawing/2014/main" id="{5761C4A8-6959-4769-B659-FD232968CF4A}"/>
                </a:ext>
              </a:extLst>
            </p:cNvPr>
            <p:cNvSpPr/>
            <p:nvPr/>
          </p:nvSpPr>
          <p:spPr>
            <a:xfrm>
              <a:off x="2611037" y="3010090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4" name="箭號: 向右 29">
              <a:extLst>
                <a:ext uri="{FF2B5EF4-FFF2-40B4-BE49-F238E27FC236}">
                  <a16:creationId xmlns:a16="http://schemas.microsoft.com/office/drawing/2014/main" id="{DE7EEB9D-BDF1-4741-9730-1753299B4259}"/>
                </a:ext>
              </a:extLst>
            </p:cNvPr>
            <p:cNvSpPr/>
            <p:nvPr/>
          </p:nvSpPr>
          <p:spPr>
            <a:xfrm>
              <a:off x="2611037" y="3253466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5" name="箭號: 向右 30">
              <a:extLst>
                <a:ext uri="{FF2B5EF4-FFF2-40B4-BE49-F238E27FC236}">
                  <a16:creationId xmlns:a16="http://schemas.microsoft.com/office/drawing/2014/main" id="{4CCB1261-55B0-46A2-9921-1482E56F52A2}"/>
                </a:ext>
              </a:extLst>
            </p:cNvPr>
            <p:cNvSpPr/>
            <p:nvPr/>
          </p:nvSpPr>
          <p:spPr>
            <a:xfrm>
              <a:off x="2611037" y="3496842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6" name="箭號: 向右 31">
              <a:extLst>
                <a:ext uri="{FF2B5EF4-FFF2-40B4-BE49-F238E27FC236}">
                  <a16:creationId xmlns:a16="http://schemas.microsoft.com/office/drawing/2014/main" id="{FF4DB598-0F62-41DA-8FC3-4F8ADCDC85B0}"/>
                </a:ext>
              </a:extLst>
            </p:cNvPr>
            <p:cNvSpPr/>
            <p:nvPr/>
          </p:nvSpPr>
          <p:spPr>
            <a:xfrm>
              <a:off x="2611037" y="3747731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7" name="箭號: 向右 32">
              <a:extLst>
                <a:ext uri="{FF2B5EF4-FFF2-40B4-BE49-F238E27FC236}">
                  <a16:creationId xmlns:a16="http://schemas.microsoft.com/office/drawing/2014/main" id="{81A85A69-787A-42FD-BF61-0AB494CC31A2}"/>
                </a:ext>
              </a:extLst>
            </p:cNvPr>
            <p:cNvSpPr/>
            <p:nvPr/>
          </p:nvSpPr>
          <p:spPr>
            <a:xfrm>
              <a:off x="2937366" y="2886540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8" name="箭號: 向右 33">
              <a:extLst>
                <a:ext uri="{FF2B5EF4-FFF2-40B4-BE49-F238E27FC236}">
                  <a16:creationId xmlns:a16="http://schemas.microsoft.com/office/drawing/2014/main" id="{3B920877-B88B-4D90-9FA6-B7C9C363452F}"/>
                </a:ext>
              </a:extLst>
            </p:cNvPr>
            <p:cNvSpPr/>
            <p:nvPr/>
          </p:nvSpPr>
          <p:spPr>
            <a:xfrm>
              <a:off x="2939282" y="3126540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9" name="箭號: 向右 34">
              <a:extLst>
                <a:ext uri="{FF2B5EF4-FFF2-40B4-BE49-F238E27FC236}">
                  <a16:creationId xmlns:a16="http://schemas.microsoft.com/office/drawing/2014/main" id="{AB34622E-2536-495C-BF84-986A6D214211}"/>
                </a:ext>
              </a:extLst>
            </p:cNvPr>
            <p:cNvSpPr/>
            <p:nvPr/>
          </p:nvSpPr>
          <p:spPr>
            <a:xfrm>
              <a:off x="2937463" y="3375163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0" name="箭號: 向右 35">
              <a:extLst>
                <a:ext uri="{FF2B5EF4-FFF2-40B4-BE49-F238E27FC236}">
                  <a16:creationId xmlns:a16="http://schemas.microsoft.com/office/drawing/2014/main" id="{DABF913F-FB0C-4C14-8AAB-3D45073C7334}"/>
                </a:ext>
              </a:extLst>
            </p:cNvPr>
            <p:cNvSpPr/>
            <p:nvPr/>
          </p:nvSpPr>
          <p:spPr>
            <a:xfrm>
              <a:off x="2937464" y="3619211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1" name="箭號: 向右 36">
              <a:extLst>
                <a:ext uri="{FF2B5EF4-FFF2-40B4-BE49-F238E27FC236}">
                  <a16:creationId xmlns:a16="http://schemas.microsoft.com/office/drawing/2014/main" id="{7B3F70F6-087B-4FA8-8FDA-50EA3D702D97}"/>
                </a:ext>
              </a:extLst>
            </p:cNvPr>
            <p:cNvSpPr/>
            <p:nvPr/>
          </p:nvSpPr>
          <p:spPr>
            <a:xfrm>
              <a:off x="2939780" y="3867834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2" name="箭號: 向右 37">
              <a:extLst>
                <a:ext uri="{FF2B5EF4-FFF2-40B4-BE49-F238E27FC236}">
                  <a16:creationId xmlns:a16="http://schemas.microsoft.com/office/drawing/2014/main" id="{47A3AA18-C0D0-4041-8530-04A9CFE90D97}"/>
                </a:ext>
              </a:extLst>
            </p:cNvPr>
            <p:cNvSpPr/>
            <p:nvPr/>
          </p:nvSpPr>
          <p:spPr>
            <a:xfrm>
              <a:off x="3248172" y="3010090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3" name="箭號: 向右 38">
              <a:extLst>
                <a:ext uri="{FF2B5EF4-FFF2-40B4-BE49-F238E27FC236}">
                  <a16:creationId xmlns:a16="http://schemas.microsoft.com/office/drawing/2014/main" id="{5F0A8CC7-B2DE-49D5-9F04-A8F687066F6F}"/>
                </a:ext>
              </a:extLst>
            </p:cNvPr>
            <p:cNvSpPr/>
            <p:nvPr/>
          </p:nvSpPr>
          <p:spPr>
            <a:xfrm>
              <a:off x="3248172" y="3253466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4" name="箭號: 向右 39">
              <a:extLst>
                <a:ext uri="{FF2B5EF4-FFF2-40B4-BE49-F238E27FC236}">
                  <a16:creationId xmlns:a16="http://schemas.microsoft.com/office/drawing/2014/main" id="{E721E4D9-A019-424F-8D25-F44DC33DF5C8}"/>
                </a:ext>
              </a:extLst>
            </p:cNvPr>
            <p:cNvSpPr/>
            <p:nvPr/>
          </p:nvSpPr>
          <p:spPr>
            <a:xfrm>
              <a:off x="3248172" y="3496842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5" name="箭號: 向右 40">
              <a:extLst>
                <a:ext uri="{FF2B5EF4-FFF2-40B4-BE49-F238E27FC236}">
                  <a16:creationId xmlns:a16="http://schemas.microsoft.com/office/drawing/2014/main" id="{C8E67DFA-CD1B-40D0-8B14-EE435587E2A9}"/>
                </a:ext>
              </a:extLst>
            </p:cNvPr>
            <p:cNvSpPr/>
            <p:nvPr/>
          </p:nvSpPr>
          <p:spPr>
            <a:xfrm>
              <a:off x="3248172" y="3747731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6" name="箭號: 向右 41">
              <a:extLst>
                <a:ext uri="{FF2B5EF4-FFF2-40B4-BE49-F238E27FC236}">
                  <a16:creationId xmlns:a16="http://schemas.microsoft.com/office/drawing/2014/main" id="{963BAF53-B8BE-4439-899A-A0613EA5745D}"/>
                </a:ext>
              </a:extLst>
            </p:cNvPr>
            <p:cNvSpPr/>
            <p:nvPr/>
          </p:nvSpPr>
          <p:spPr>
            <a:xfrm>
              <a:off x="3556467" y="2886540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7" name="箭號: 向右 42">
              <a:extLst>
                <a:ext uri="{FF2B5EF4-FFF2-40B4-BE49-F238E27FC236}">
                  <a16:creationId xmlns:a16="http://schemas.microsoft.com/office/drawing/2014/main" id="{5F91AB62-329F-4A8A-807A-12D9250A25A5}"/>
                </a:ext>
              </a:extLst>
            </p:cNvPr>
            <p:cNvSpPr/>
            <p:nvPr/>
          </p:nvSpPr>
          <p:spPr>
            <a:xfrm>
              <a:off x="3558383" y="3126540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8" name="箭號: 向右 43">
              <a:extLst>
                <a:ext uri="{FF2B5EF4-FFF2-40B4-BE49-F238E27FC236}">
                  <a16:creationId xmlns:a16="http://schemas.microsoft.com/office/drawing/2014/main" id="{33CC81AD-D7AD-451E-8840-34955992BF9F}"/>
                </a:ext>
              </a:extLst>
            </p:cNvPr>
            <p:cNvSpPr/>
            <p:nvPr/>
          </p:nvSpPr>
          <p:spPr>
            <a:xfrm>
              <a:off x="3556564" y="3375163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9" name="箭號: 向右 44">
              <a:extLst>
                <a:ext uri="{FF2B5EF4-FFF2-40B4-BE49-F238E27FC236}">
                  <a16:creationId xmlns:a16="http://schemas.microsoft.com/office/drawing/2014/main" id="{A6CDF7A1-5BFE-4C64-8915-B0D02DF25768}"/>
                </a:ext>
              </a:extLst>
            </p:cNvPr>
            <p:cNvSpPr/>
            <p:nvPr/>
          </p:nvSpPr>
          <p:spPr>
            <a:xfrm>
              <a:off x="3556565" y="3619211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50" name="箭號: 向右 45">
              <a:extLst>
                <a:ext uri="{FF2B5EF4-FFF2-40B4-BE49-F238E27FC236}">
                  <a16:creationId xmlns:a16="http://schemas.microsoft.com/office/drawing/2014/main" id="{EA5A0872-62C4-4AAD-9D8B-F648A48F0AF3}"/>
                </a:ext>
              </a:extLst>
            </p:cNvPr>
            <p:cNvSpPr/>
            <p:nvPr/>
          </p:nvSpPr>
          <p:spPr>
            <a:xfrm>
              <a:off x="3558881" y="3867834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51" name="箭號: 向右 46">
              <a:extLst>
                <a:ext uri="{FF2B5EF4-FFF2-40B4-BE49-F238E27FC236}">
                  <a16:creationId xmlns:a16="http://schemas.microsoft.com/office/drawing/2014/main" id="{872C3595-287F-425F-B723-AFA8FD513644}"/>
                </a:ext>
              </a:extLst>
            </p:cNvPr>
            <p:cNvSpPr/>
            <p:nvPr/>
          </p:nvSpPr>
          <p:spPr>
            <a:xfrm>
              <a:off x="3867273" y="3010090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52" name="箭號: 向右 47">
              <a:extLst>
                <a:ext uri="{FF2B5EF4-FFF2-40B4-BE49-F238E27FC236}">
                  <a16:creationId xmlns:a16="http://schemas.microsoft.com/office/drawing/2014/main" id="{1FF8E061-F48E-4BFA-AD21-EB80E866DCB5}"/>
                </a:ext>
              </a:extLst>
            </p:cNvPr>
            <p:cNvSpPr/>
            <p:nvPr/>
          </p:nvSpPr>
          <p:spPr>
            <a:xfrm>
              <a:off x="3867273" y="3253466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53" name="箭號: 向右 48">
              <a:extLst>
                <a:ext uri="{FF2B5EF4-FFF2-40B4-BE49-F238E27FC236}">
                  <a16:creationId xmlns:a16="http://schemas.microsoft.com/office/drawing/2014/main" id="{17D9CFEC-71E8-4BFB-A322-19F2029BE028}"/>
                </a:ext>
              </a:extLst>
            </p:cNvPr>
            <p:cNvSpPr/>
            <p:nvPr/>
          </p:nvSpPr>
          <p:spPr>
            <a:xfrm>
              <a:off x="3867273" y="3496842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54" name="箭號: 向右 49">
              <a:extLst>
                <a:ext uri="{FF2B5EF4-FFF2-40B4-BE49-F238E27FC236}">
                  <a16:creationId xmlns:a16="http://schemas.microsoft.com/office/drawing/2014/main" id="{96EC7CDB-E064-4D97-9D04-72EAB9777D84}"/>
                </a:ext>
              </a:extLst>
            </p:cNvPr>
            <p:cNvSpPr/>
            <p:nvPr/>
          </p:nvSpPr>
          <p:spPr>
            <a:xfrm>
              <a:off x="3867273" y="3747731"/>
              <a:ext cx="250331" cy="159368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pic>
        <p:nvPicPr>
          <p:cNvPr id="55" name="Picture 11" descr="A black fan with a circular blade&#10;&#10;Description automatically generated">
            <a:extLst>
              <a:ext uri="{FF2B5EF4-FFF2-40B4-BE49-F238E27FC236}">
                <a16:creationId xmlns:a16="http://schemas.microsoft.com/office/drawing/2014/main" id="{E121769D-A20C-C697-AA2E-128133DC2EE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07" y="6263969"/>
            <a:ext cx="1543380" cy="1754096"/>
          </a:xfrm>
          <a:prstGeom prst="rect">
            <a:avLst/>
          </a:prstGeom>
        </p:spPr>
      </p:pic>
      <p:pic>
        <p:nvPicPr>
          <p:cNvPr id="56" name="Picture 10" descr="A black fan with a black background&#10;&#10;Description automatically generated">
            <a:extLst>
              <a:ext uri="{FF2B5EF4-FFF2-40B4-BE49-F238E27FC236}">
                <a16:creationId xmlns:a16="http://schemas.microsoft.com/office/drawing/2014/main" id="{C8E9F83B-F4B7-9CEB-F475-7020981DC19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33" y="1314410"/>
            <a:ext cx="2465321" cy="2465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44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E:\Shao_Lee\++\Thermal\7.OTHERS\product sheet\未命名-1-0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25" y="2322364"/>
            <a:ext cx="2163762" cy="32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6" descr="E:\Shao_Lee\++\Thermal\7.OTHERS\product sheet\未命名-1-0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25" y="7578948"/>
            <a:ext cx="2163762" cy="32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3348583" y="340248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522574" y="432665"/>
            <a:ext cx="6066369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环形扇叶设计</a:t>
            </a:r>
            <a:r>
              <a:rPr lang="en-US" altLang="zh-CN" sz="1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 (RBD</a:t>
            </a:r>
            <a:r>
              <a:rPr lang="en-US" altLang="zh-CN" sz="1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) </a:t>
            </a:r>
            <a:r>
              <a:rPr lang="en-US" altLang="zh-CN" sz="1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- </a:t>
            </a:r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连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接扇叶设计提供更好的刚性结构</a:t>
            </a:r>
            <a:r>
              <a:rPr lang="en-US" altLang="zh-CN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, 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有效地减少震动</a:t>
            </a:r>
            <a:r>
              <a:rPr lang="en-US" altLang="zh-CN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, 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风扇能够更稳定顺畅地运行</a:t>
            </a:r>
            <a:r>
              <a:rPr lang="en-US" altLang="zh-CN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. </a:t>
            </a:r>
            <a:endParaRPr lang="en-US" altLang="zh-CN" sz="1000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eiryo" pitchFamily="34" charset="-128"/>
            </a:endParaRPr>
          </a:p>
          <a:p>
            <a:pPr>
              <a:lnSpc>
                <a:spcPct val="200000"/>
              </a:lnSpc>
            </a:pPr>
            <a:r>
              <a:rPr lang="zh-CN" altLang="en-US" sz="1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加速的风压通风设</a:t>
            </a:r>
            <a:r>
              <a:rPr lang="zh-CN" altLang="en-US" sz="1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计 </a:t>
            </a:r>
            <a:r>
              <a:rPr lang="en-US" altLang="zh-CN" sz="1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- </a:t>
            </a:r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内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部扇框边缘斜切的通风设计使风量更大</a:t>
            </a:r>
            <a:r>
              <a:rPr lang="en-US" altLang="zh-CN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,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更强劲的风压降低不流通的气流</a:t>
            </a:r>
            <a:r>
              <a:rPr lang="en-US" altLang="zh-CN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.</a:t>
            </a:r>
            <a:endParaRPr lang="en-US" altLang="zh-CN" sz="10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eko SemiBold" panose="02000000000000000000" pitchFamily="2" charset="0"/>
            </a:endParaRPr>
          </a:p>
          <a:p>
            <a:pPr>
              <a:lnSpc>
                <a:spcPct val="200000"/>
              </a:lnSpc>
            </a:pPr>
            <a:r>
              <a:rPr lang="zh-CN" altLang="en-US" sz="1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完善</a:t>
            </a:r>
            <a:r>
              <a:rPr lang="zh-CN" altLang="en-US" sz="1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的噪音工程技</a:t>
            </a:r>
            <a:r>
              <a:rPr lang="zh-CN" altLang="en-US" sz="1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术 </a:t>
            </a:r>
            <a:r>
              <a:rPr lang="en-US" altLang="zh-CN" sz="1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- </a:t>
            </a:r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优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化的噪音输出</a:t>
            </a:r>
            <a:r>
              <a:rPr lang="en-US" altLang="zh-CN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, 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达到低于</a:t>
            </a:r>
            <a:r>
              <a:rPr lang="en-US" altLang="zh-CN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6dBA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的噪音</a:t>
            </a:r>
            <a:r>
              <a:rPr lang="en-US" altLang="zh-CN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, 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并且不降低</a:t>
            </a:r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效能</a:t>
            </a:r>
            <a:r>
              <a:rPr lang="en-US" altLang="zh-CN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, </a:t>
            </a:r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让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散热效果和噪音达到更</a:t>
            </a:r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好的平衡</a:t>
            </a:r>
            <a:r>
              <a:rPr lang="en-US" altLang="zh-CN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.</a:t>
            </a:r>
          </a:p>
          <a:p>
            <a:pPr lvl="0">
              <a:lnSpc>
                <a:spcPct val="200000"/>
              </a:lnSpc>
            </a:pPr>
            <a:r>
              <a:rPr lang="zh-CN" altLang="en-US" sz="1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动态回油轴</a:t>
            </a:r>
            <a:r>
              <a:rPr lang="zh-CN" altLang="en-US" sz="1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承 </a:t>
            </a:r>
            <a:r>
              <a:rPr lang="en-US" altLang="zh-CN" sz="1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- </a:t>
            </a:r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动</a:t>
            </a:r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态回油轴承设计能将油回流到密封轴承</a:t>
            </a:r>
            <a:r>
              <a:rPr lang="en-US" altLang="zh-CN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, </a:t>
            </a:r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以实现持续润滑并延长使用寿命</a:t>
            </a:r>
            <a:r>
              <a:rPr lang="en-US" altLang="zh-CN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eiryo" pitchFamily="34" charset="-128"/>
              </a:rPr>
              <a:t>.</a:t>
            </a:r>
          </a:p>
          <a:p>
            <a:pPr>
              <a:lnSpc>
                <a:spcPct val="200000"/>
              </a:lnSpc>
            </a:pPr>
            <a:endParaRPr lang="en-US" altLang="zh-CN" sz="95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eko SemiBold" panose="02000000000000000000" pitchFamily="2" charset="0"/>
            </a:endParaRPr>
          </a:p>
        </p:txBody>
      </p:sp>
      <p:graphicFrame>
        <p:nvGraphicFramePr>
          <p:cNvPr id="8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728120"/>
              </p:ext>
            </p:extLst>
          </p:nvPr>
        </p:nvGraphicFramePr>
        <p:xfrm>
          <a:off x="522929" y="2834284"/>
          <a:ext cx="6587411" cy="3946158"/>
        </p:xfrm>
        <a:graphic>
          <a:graphicData uri="http://schemas.openxmlformats.org/drawingml/2006/table">
            <a:tbl>
              <a:tblPr/>
              <a:tblGrid>
                <a:gridCol w="1950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8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87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9231"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产品名称</a:t>
                      </a:r>
                      <a:endParaRPr kumimoji="0" lang="en-US" alt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80000" marR="0" lvl="0" indent="0" algn="l" defTabSz="4175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莫比乌斯</a:t>
                      </a:r>
                      <a:r>
                        <a:rPr kumimoji="0" lang="en-US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 120 </a:t>
                      </a:r>
                      <a:r>
                        <a:rPr kumimoji="0" lang="zh-CN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黑色版</a:t>
                      </a:r>
                      <a:endParaRPr kumimoji="0" lang="en-US" alt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231"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产品料号</a:t>
                      </a:r>
                      <a:endParaRPr kumimoji="0" lang="en-US" alt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80000" marR="0" lvl="0" indent="0" algn="l" defTabSz="4175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</a:rPr>
                        <a:t>MFZ-M2NK-21NPK-R1</a:t>
                      </a:r>
                      <a:endParaRPr kumimoji="0" lang="en-US" alt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231"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外观颜色</a:t>
                      </a:r>
                      <a:endParaRPr kumimoji="0" lang="en-US" alt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80000" marR="0" lvl="0" indent="0" algn="l" defTabSz="4175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黑色</a:t>
                      </a:r>
                      <a:endParaRPr kumimoji="0" lang="en-US" alt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231">
                <a:tc rowSpan="14"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风扇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尺寸</a:t>
                      </a:r>
                      <a:r>
                        <a:rPr kumimoji="0" lang="pt-B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 (</a:t>
                      </a:r>
                      <a:r>
                        <a:rPr kumimoji="0" lang="pt-BR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L x W x H)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120 x 120 x 25 mm 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2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灯效类型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无光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2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转速</a:t>
                      </a: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(RPM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0~2050 ± 10% RPM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2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风量</a:t>
                      </a: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(CFM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63.1CFM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2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噪音值</a:t>
                      </a: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 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(</a:t>
                      </a:r>
                      <a:r>
                        <a:rPr kumimoji="0" lang="en-US" alt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dBA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22.6 dB</a:t>
                      </a:r>
                      <a:r>
                        <a:rPr kumimoji="0" lang="en-US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(A)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2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轴承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Loop dynamic bearing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2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风压</a:t>
                      </a: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(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mmH2O)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2.69 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mmH</a:t>
                      </a:r>
                      <a:r>
                        <a:rPr kumimoji="0" lang="en-US" altLang="en-US" sz="9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2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O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2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MTTF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&gt;200,000</a:t>
                      </a: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小时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2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电源接口</a:t>
                      </a: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 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4-Pin (PWM)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2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额定电压</a:t>
                      </a: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 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(VDC)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12 VDC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92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额定电流</a:t>
                      </a: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(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A)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0.12 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A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92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安规电流</a:t>
                      </a: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(A)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0.35 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A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92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功耗</a:t>
                      </a:r>
                      <a:endParaRPr kumimoji="0" lang="en-US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1.44 W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9231">
                <a:tc vMerge="1">
                  <a:txBody>
                    <a:bodyPr/>
                    <a:lstStyle/>
                    <a:p>
                      <a:pPr marL="18000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重量</a:t>
                      </a:r>
                      <a:endParaRPr kumimoji="0" lang="en-US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179 g 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9231"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质保</a:t>
                      </a:r>
                      <a:endParaRPr kumimoji="0" lang="en-US" alt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80000" marR="0" lvl="0" indent="0" algn="l" defTabSz="417513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5</a:t>
                      </a:r>
                      <a:r>
                        <a:rPr kumimoji="0" lang="en-US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 </a:t>
                      </a:r>
                      <a:r>
                        <a:rPr kumimoji="0" lang="zh-CN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年</a:t>
                      </a:r>
                      <a:endParaRPr kumimoji="0" lang="en-US" alt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55565A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A7A8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8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8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graphicFrame>
        <p:nvGraphicFramePr>
          <p:cNvPr id="12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450870"/>
              </p:ext>
            </p:extLst>
          </p:nvPr>
        </p:nvGraphicFramePr>
        <p:xfrm>
          <a:off x="502684" y="8083196"/>
          <a:ext cx="3061923" cy="1295952"/>
        </p:xfrm>
        <a:graphic>
          <a:graphicData uri="http://schemas.openxmlformats.org/drawingml/2006/table">
            <a:tbl>
              <a:tblPr/>
              <a:tblGrid>
                <a:gridCol w="1529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2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6000"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EAN</a:t>
                      </a:r>
                      <a:r>
                        <a:rPr kumimoji="0" lang="zh-CN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码</a:t>
                      </a:r>
                      <a:endParaRPr kumimoji="0" lang="nl-NL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净重</a:t>
                      </a:r>
                      <a:endParaRPr kumimoji="0" lang="nl-NL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179g</a:t>
                      </a:r>
                      <a:endParaRPr kumimoji="0" lang="nl-NL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毛重</a:t>
                      </a:r>
                      <a:endParaRPr kumimoji="0" lang="nl-NL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189g</a:t>
                      </a:r>
                      <a:endParaRPr kumimoji="0" lang="nl-NL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928"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包装尺寸</a:t>
                      </a: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kumimoji="0" lang="en-US" altLang="zh-CN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L x W X H)</a:t>
                      </a:r>
                      <a:endParaRPr kumimoji="0" lang="nl-NL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22.4 </a:t>
                      </a: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X </a:t>
                      </a: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3.5 </a:t>
                      </a: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X </a:t>
                      </a: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28 </a:t>
                      </a: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cm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24"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外箱尺寸</a:t>
                      </a:r>
                      <a:r>
                        <a:rPr kumimoji="0" lang="nl-NL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(L </a:t>
                      </a:r>
                      <a:r>
                        <a:rPr kumimoji="0" lang="nl-NL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 W x H)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E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57.5 </a:t>
                      </a: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x </a:t>
                      </a: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38.5 </a:t>
                      </a: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x </a:t>
                      </a: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25 </a:t>
                      </a: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cm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00"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个</a:t>
                      </a:r>
                      <a:r>
                        <a:rPr kumimoji="0" lang="nl-NL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kumimoji="0" lang="zh-CN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箱</a:t>
                      </a:r>
                      <a:endParaRPr kumimoji="0" lang="nl-NL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55565A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20</a:t>
                      </a: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55565A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84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6671</TotalTime>
  <Words>641</Words>
  <Application>Microsoft Office PowerPoint</Application>
  <PresentationFormat>自訂</PresentationFormat>
  <Paragraphs>67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2" baseType="lpstr">
      <vt:lpstr>Meiryo</vt:lpstr>
      <vt:lpstr>微軟正黑體</vt:lpstr>
      <vt:lpstr>Noto Sans</vt:lpstr>
      <vt:lpstr>新細明體</vt:lpstr>
      <vt:lpstr>Teko</vt:lpstr>
      <vt:lpstr>Teko SemiBold</vt:lpstr>
      <vt:lpstr>宋体</vt:lpstr>
      <vt:lpstr>Arial</vt:lpstr>
      <vt:lpstr>Calibri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Shao_Lee 李宜珈</dc:creator>
  <cp:lastModifiedBy>Julianne_Xu徐玉蓮</cp:lastModifiedBy>
  <cp:revision>88</cp:revision>
  <dcterms:created xsi:type="dcterms:W3CDTF">2021-08-05T04:16:37Z</dcterms:created>
  <dcterms:modified xsi:type="dcterms:W3CDTF">2024-05-08T08:12:51Z</dcterms:modified>
</cp:coreProperties>
</file>